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handoutMasterIdLst>
    <p:handoutMasterId r:id="rId22"/>
  </p:handoutMasterIdLst>
  <p:sldIdLst>
    <p:sldId id="274" r:id="rId2"/>
    <p:sldId id="256" r:id="rId3"/>
    <p:sldId id="265" r:id="rId4"/>
    <p:sldId id="257" r:id="rId5"/>
    <p:sldId id="266" r:id="rId6"/>
    <p:sldId id="258" r:id="rId7"/>
    <p:sldId id="259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5" r:id="rId16"/>
    <p:sldId id="260" r:id="rId17"/>
    <p:sldId id="261" r:id="rId18"/>
    <p:sldId id="262" r:id="rId19"/>
    <p:sldId id="263" r:id="rId20"/>
    <p:sldId id="264" r:id="rId2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/>
  <p:clrMru>
    <a:srgbClr val="44EBDB"/>
    <a:srgbClr val="DC6260"/>
    <a:srgbClr val="241C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885" autoAdjust="0"/>
  </p:normalViewPr>
  <p:slideViewPr>
    <p:cSldViewPr snapToGrid="0" snapToObjects="1">
      <p:cViewPr varScale="1">
        <p:scale>
          <a:sx n="95" d="100"/>
          <a:sy n="95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8CF5F-4033-AA4E-B64B-5AF55E7C3FD7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5194D-DE86-BF45-BC8D-BC4B91B1F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3D981-8CD9-D146-A9EE-4DC00DA5C61A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498F-07F8-2941-9A93-865CC6CDC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66175"/>
            <a:ext cx="7772400" cy="1470025"/>
          </a:xfrm>
        </p:spPr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89724"/>
            <a:ext cx="7764559" cy="2789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Density of water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1684" y="273050"/>
            <a:ext cx="4075116" cy="5853113"/>
          </a:xfrm>
        </p:spPr>
        <p:txBody>
          <a:bodyPr/>
          <a:lstStyle/>
          <a:p>
            <a:r>
              <a:rPr lang="en-US" dirty="0" smtClean="0"/>
              <a:t>The density of water is </a:t>
            </a:r>
          </a:p>
          <a:p>
            <a:r>
              <a:rPr lang="en-US" sz="4800" dirty="0" smtClean="0"/>
              <a:t>1 </a:t>
            </a:r>
            <a:r>
              <a:rPr lang="en-US" sz="4800" dirty="0" err="1" smtClean="0"/>
              <a:t>g/mL</a:t>
            </a:r>
            <a:endParaRPr lang="en-US" sz="4800" dirty="0" smtClean="0"/>
          </a:p>
          <a:p>
            <a:endParaRPr lang="en-US" sz="4800" dirty="0" smtClean="0"/>
          </a:p>
          <a:p>
            <a:r>
              <a:rPr lang="en-US" dirty="0" smtClean="0"/>
              <a:t>Think about this …..</a:t>
            </a:r>
          </a:p>
          <a:p>
            <a:r>
              <a:rPr lang="en-US" dirty="0" smtClean="0"/>
              <a:t>1 </a:t>
            </a:r>
            <a:r>
              <a:rPr lang="en-US" dirty="0" err="1" smtClean="0"/>
              <a:t>mL</a:t>
            </a:r>
            <a:r>
              <a:rPr lang="en-US" dirty="0" smtClean="0"/>
              <a:t> of water has a mass of 1 </a:t>
            </a:r>
            <a:r>
              <a:rPr lang="en-US" dirty="0" err="1" smtClean="0"/>
              <a:t>g</a:t>
            </a:r>
            <a:r>
              <a:rPr lang="en-US" dirty="0" smtClean="0"/>
              <a:t> or 1 cm</a:t>
            </a:r>
            <a:r>
              <a:rPr lang="en-US" baseline="30000" dirty="0" smtClean="0"/>
              <a:t>3</a:t>
            </a:r>
            <a:r>
              <a:rPr lang="en-US" dirty="0" smtClean="0"/>
              <a:t> has a mass of 1g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2005384"/>
            <a:ext cx="4335793" cy="4335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Sink or float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69" y="1873250"/>
            <a:ext cx="8389022" cy="3736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 column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7873" y="1417638"/>
            <a:ext cx="5419802" cy="54198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2876" y="1417638"/>
            <a:ext cx="5221124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must be true about the red liquid compared to the yellow liquid?</a:t>
            </a:r>
          </a:p>
          <a:p>
            <a:endParaRPr lang="en-US" sz="3200" dirty="0" smtClean="0"/>
          </a:p>
          <a:p>
            <a:r>
              <a:rPr lang="en-US" sz="3200" dirty="0" smtClean="0"/>
              <a:t>How is this possible to form such distinct layers?</a:t>
            </a:r>
          </a:p>
          <a:p>
            <a:endParaRPr lang="en-US" sz="3200" dirty="0" smtClean="0"/>
          </a:p>
          <a:p>
            <a:r>
              <a:rPr lang="en-US" sz="3200" dirty="0" smtClean="0"/>
              <a:t>What would happen if the colors were added in a different order?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ships float?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5334000" cy="4013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9971" y="5642328"/>
            <a:ext cx="7532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Density of steel = 7.8 g/cm^3</a:t>
            </a:r>
          </a:p>
          <a:p>
            <a:r>
              <a:rPr lang="en-US" dirty="0" smtClean="0"/>
              <a:t>Density of water = 1 g/cm^3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0" y="2137976"/>
            <a:ext cx="348860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Because they have a large:</a:t>
            </a:r>
          </a:p>
          <a:p>
            <a:endParaRPr lang="en-US" sz="2400" dirty="0" smtClean="0"/>
          </a:p>
          <a:p>
            <a:r>
              <a:rPr lang="en-US" sz="2400" dirty="0" smtClean="0"/>
              <a:t>Surface Area!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334000" y="2874211"/>
            <a:ext cx="1858211" cy="4640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747" y="1514639"/>
            <a:ext cx="5252008" cy="3933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 triangle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457200" y="2822584"/>
            <a:ext cx="3916022" cy="2787304"/>
            <a:chOff x="3757265" y="3581155"/>
            <a:chExt cx="3916022" cy="2787304"/>
          </a:xfrm>
        </p:grpSpPr>
        <p:sp>
          <p:nvSpPr>
            <p:cNvPr id="4" name="Isosceles Triangle 3"/>
            <p:cNvSpPr/>
            <p:nvPr/>
          </p:nvSpPr>
          <p:spPr>
            <a:xfrm>
              <a:off x="3757265" y="3581155"/>
              <a:ext cx="3916022" cy="2787303"/>
            </a:xfrm>
            <a:prstGeom prst="triangl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/>
            <p:cNvCxnSpPr>
              <a:stCxn id="4" idx="1"/>
              <a:endCxn id="4" idx="5"/>
            </p:cNvCxnSpPr>
            <p:nvPr/>
          </p:nvCxnSpPr>
          <p:spPr>
            <a:xfrm rot="10800000" flipH="1">
              <a:off x="4736270" y="4974807"/>
              <a:ext cx="1958011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>
              <a:endCxn id="4" idx="3"/>
            </p:cNvCxnSpPr>
            <p:nvPr/>
          </p:nvCxnSpPr>
          <p:spPr>
            <a:xfrm rot="5400000">
              <a:off x="5045705" y="5645968"/>
              <a:ext cx="1392062" cy="5291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366891" y="4269160"/>
              <a:ext cx="12612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MASS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74655" y="5609888"/>
              <a:ext cx="1340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Density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68196" y="5609888"/>
              <a:ext cx="14111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VOLUME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94974" y="2097984"/>
            <a:ext cx="409182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find the equation for the variable you are looking for, cover that variable up.</a:t>
            </a:r>
          </a:p>
          <a:p>
            <a:endParaRPr lang="en-US" sz="3200" dirty="0" smtClean="0"/>
          </a:p>
          <a:p>
            <a:r>
              <a:rPr lang="en-US" sz="3200" dirty="0" smtClean="0"/>
              <a:t>D= M/V </a:t>
            </a:r>
          </a:p>
          <a:p>
            <a:r>
              <a:rPr lang="en-US" sz="3200" dirty="0" smtClean="0"/>
              <a:t>M=D*V</a:t>
            </a:r>
          </a:p>
          <a:p>
            <a:r>
              <a:rPr lang="en-US" sz="3200" dirty="0" smtClean="0"/>
              <a:t>V= M/D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94974" y="4465053"/>
            <a:ext cx="1434184" cy="16648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94974" y="5026526"/>
            <a:ext cx="1714921" cy="1103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94974" y="5609888"/>
            <a:ext cx="2075868" cy="5199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467600" cy="1143000"/>
          </a:xfrm>
        </p:spPr>
        <p:txBody>
          <a:bodyPr/>
          <a:lstStyle/>
          <a:p>
            <a:r>
              <a:rPr lang="en-US" dirty="0" smtClean="0"/>
              <a:t>The Nature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Finding Density</a:t>
            </a:r>
          </a:p>
          <a:p>
            <a:pPr marL="365760" lvl="1" indent="0">
              <a:buNone/>
            </a:pPr>
            <a:r>
              <a:rPr lang="en-US" dirty="0" smtClean="0"/>
              <a:t>Calculate the density of a material that has a mass of 52.457 </a:t>
            </a:r>
            <a:r>
              <a:rPr lang="en-US" dirty="0" err="1" smtClean="0"/>
              <a:t>g</a:t>
            </a:r>
            <a:r>
              <a:rPr lang="en-US" dirty="0" smtClean="0"/>
              <a:t> and a volume of 13.5 cm</a:t>
            </a:r>
            <a:r>
              <a:rPr lang="en-US" baseline="30000" dirty="0" smtClean="0"/>
              <a:t>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77515" y="4066977"/>
            <a:ext cx="65113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52.457/13.5 = 3.89 g/cm</a:t>
            </a:r>
            <a:r>
              <a:rPr lang="en-US" sz="4000" baseline="30000" dirty="0" smtClean="0"/>
              <a:t>3</a:t>
            </a:r>
            <a:endParaRPr lang="en-US" sz="4000" baseline="30000" dirty="0"/>
          </a:p>
        </p:txBody>
      </p:sp>
      <p:sp>
        <p:nvSpPr>
          <p:cNvPr id="5" name="Rectangle 4"/>
          <p:cNvSpPr/>
          <p:nvPr/>
        </p:nvSpPr>
        <p:spPr>
          <a:xfrm>
            <a:off x="1960639" y="4177641"/>
            <a:ext cx="5548906" cy="11897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35092" y="3435684"/>
            <a:ext cx="2871537" cy="19384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The Nature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40728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Finding Density</a:t>
            </a:r>
          </a:p>
          <a:p>
            <a:pPr marL="365760" lvl="1" indent="0">
              <a:buNone/>
            </a:pPr>
            <a:r>
              <a:rPr lang="en-US" dirty="0" smtClean="0"/>
              <a:t>Calculate the density of a a substance that has a mass of 29.2 </a:t>
            </a:r>
            <a:r>
              <a:rPr lang="en-US" dirty="0" err="1" smtClean="0"/>
              <a:t>g</a:t>
            </a:r>
            <a:r>
              <a:rPr lang="en-US" dirty="0" smtClean="0"/>
              <a:t> and a volume of 113.9 cm</a:t>
            </a:r>
            <a:r>
              <a:rPr lang="en-US" baseline="30000" dirty="0" smtClean="0"/>
              <a:t>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1713" y="4034827"/>
            <a:ext cx="6270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29.2/113.9 = 0.26 g/cm</a:t>
            </a:r>
            <a:r>
              <a:rPr lang="en-US" sz="4000" baseline="30000" dirty="0" smtClean="0"/>
              <a:t>3</a:t>
            </a:r>
            <a:endParaRPr lang="en-US" sz="4000" baseline="30000" dirty="0"/>
          </a:p>
        </p:txBody>
      </p:sp>
      <p:sp>
        <p:nvSpPr>
          <p:cNvPr id="5" name="Rectangle 4"/>
          <p:cNvSpPr/>
          <p:nvPr/>
        </p:nvSpPr>
        <p:spPr>
          <a:xfrm>
            <a:off x="771713" y="4034827"/>
            <a:ext cx="6032813" cy="10852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35685" y="3526186"/>
            <a:ext cx="2763990" cy="1871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8733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93"/>
            <a:ext cx="7467600" cy="1143000"/>
          </a:xfrm>
        </p:spPr>
        <p:txBody>
          <a:bodyPr/>
          <a:lstStyle/>
          <a:p>
            <a:r>
              <a:rPr lang="en-US" dirty="0" smtClean="0"/>
              <a:t>The Nature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64316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Finding Density</a:t>
            </a:r>
          </a:p>
          <a:p>
            <a:pPr marL="365760" lvl="1" indent="0">
              <a:buNone/>
            </a:pPr>
            <a:r>
              <a:rPr lang="en-US" dirty="0" smtClean="0"/>
              <a:t>Find the density of an object that has a mass of 0.013 kg and is placed in a graduated cylinder that originally has a volume of 48.3 mL </a:t>
            </a:r>
            <a:endParaRPr lang="en-US" baseline="30000" dirty="0" smtClean="0"/>
          </a:p>
        </p:txBody>
      </p:sp>
      <p:pic>
        <p:nvPicPr>
          <p:cNvPr id="4" name="Picture 5" descr="003224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5026" y="2840036"/>
            <a:ext cx="2806001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6438" y="4326821"/>
            <a:ext cx="59325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0.013 kg/(52.9-48.3) = 0.003 kg/</a:t>
            </a:r>
            <a:r>
              <a:rPr lang="en-US" sz="4000" dirty="0" err="1" smtClean="0"/>
              <a:t>mL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0" y="3850105"/>
            <a:ext cx="5478194" cy="19918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975155"/>
            <a:ext cx="5478194" cy="1350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7935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4704"/>
            <a:ext cx="7467600" cy="1143000"/>
          </a:xfrm>
        </p:spPr>
        <p:txBody>
          <a:bodyPr/>
          <a:lstStyle/>
          <a:p>
            <a:r>
              <a:rPr lang="en-US" dirty="0" smtClean="0"/>
              <a:t>The Nature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87704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Finding Mass</a:t>
            </a:r>
          </a:p>
          <a:p>
            <a:pPr lvl="1"/>
            <a:r>
              <a:rPr lang="en-US" dirty="0" smtClean="0"/>
              <a:t>The density of silver is 10.49 g/cm</a:t>
            </a:r>
            <a:r>
              <a:rPr lang="en-US" baseline="30000" dirty="0" smtClean="0"/>
              <a:t>3</a:t>
            </a:r>
            <a:r>
              <a:rPr lang="en-US" dirty="0" smtClean="0"/>
              <a:t>. If a sample of pure silver has a volume of 12.993 cm</a:t>
            </a:r>
            <a:r>
              <a:rPr lang="en-US" baseline="30000" dirty="0" smtClean="0"/>
              <a:t>3</a:t>
            </a:r>
            <a:r>
              <a:rPr lang="en-US" dirty="0" smtClean="0"/>
              <a:t> what would the mass be?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954452"/>
            <a:ext cx="746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10.49 g/cm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= mass/12.993cm</a:t>
            </a:r>
            <a:r>
              <a:rPr lang="en-US" sz="4000" baseline="30000" dirty="0" smtClean="0"/>
              <a:t>3</a:t>
            </a:r>
            <a:endParaRPr lang="en-US" sz="4000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1414808" y="5208302"/>
            <a:ext cx="6897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Mass= 136.30 </a:t>
            </a:r>
            <a:r>
              <a:rPr lang="en-US" sz="4000" dirty="0" err="1" smtClean="0"/>
              <a:t>g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457200" y="3743158"/>
            <a:ext cx="6882063" cy="21730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14808" y="4839368"/>
            <a:ext cx="5068876" cy="16220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156153" y="819825"/>
            <a:ext cx="7772400" cy="1470025"/>
          </a:xfrm>
        </p:spPr>
        <p:txBody>
          <a:bodyPr/>
          <a:lstStyle/>
          <a:p>
            <a:r>
              <a:rPr lang="en-US" dirty="0" smtClean="0"/>
              <a:t>A. MASS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35" y="2019003"/>
            <a:ext cx="7750044" cy="4651342"/>
          </a:xfrm>
        </p:spPr>
        <p:txBody>
          <a:bodyPr>
            <a:normAutofit lnSpcReduction="10000"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SI Base </a:t>
            </a:r>
            <a:r>
              <a:rPr lang="en-US" dirty="0" smtClean="0">
                <a:solidFill>
                  <a:srgbClr val="000000"/>
                </a:solidFill>
              </a:rPr>
              <a:t>unit: kilogram (kg)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Can be measured in </a:t>
            </a:r>
            <a:r>
              <a:rPr lang="en-US" dirty="0" err="1" smtClean="0">
                <a:solidFill>
                  <a:srgbClr val="000000"/>
                </a:solidFill>
              </a:rPr>
              <a:t>g</a:t>
            </a:r>
            <a:endParaRPr lang="en-US" dirty="0" smtClean="0">
              <a:solidFill>
                <a:srgbClr val="000000"/>
              </a:solidFill>
            </a:endParaRPr>
          </a:p>
          <a:p>
            <a:pPr marL="914400" lvl="1" indent="-514350"/>
            <a:r>
              <a:rPr lang="en-US" dirty="0" smtClean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. Tools</a:t>
            </a:r>
            <a:r>
              <a:rPr lang="en-US" dirty="0" smtClean="0">
                <a:solidFill>
                  <a:srgbClr val="000000"/>
                </a:solidFill>
              </a:rPr>
              <a:t>:  Triple beam balance, digital balance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How much matter an object is made up of [How much matter is in an object]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NOT THE WEIGHT --- WEIGHT IS DEPENDENT ON GRAVITY!!!!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950" y="228303"/>
            <a:ext cx="4965700" cy="179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7467600" cy="1143000"/>
          </a:xfrm>
        </p:spPr>
        <p:txBody>
          <a:bodyPr/>
          <a:lstStyle/>
          <a:p>
            <a:r>
              <a:rPr lang="en-US" dirty="0" smtClean="0"/>
              <a:t>The Nature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93651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Finding Volume</a:t>
            </a:r>
          </a:p>
          <a:p>
            <a:pPr lvl="1"/>
            <a:r>
              <a:rPr lang="en-US" dirty="0" smtClean="0"/>
              <a:t>Pure gold has a density of 19.32 g/cm</a:t>
            </a:r>
            <a:r>
              <a:rPr lang="en-US" baseline="30000" dirty="0" smtClean="0"/>
              <a:t>3</a:t>
            </a:r>
            <a:r>
              <a:rPr lang="en-US" dirty="0" smtClean="0"/>
              <a:t>. How large would a piece of gold be if it had a mass of 318.97 </a:t>
            </a:r>
            <a:r>
              <a:rPr lang="en-US" dirty="0" err="1" smtClean="0"/>
              <a:t>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48564" y="4131277"/>
            <a:ext cx="7588516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19.32 g/cm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= 318.97 </a:t>
            </a:r>
            <a:r>
              <a:rPr lang="en-US" sz="4000" dirty="0" err="1" smtClean="0"/>
              <a:t>g</a:t>
            </a:r>
            <a:r>
              <a:rPr lang="en-US" sz="4000" dirty="0" smtClean="0"/>
              <a:t>/ volume</a:t>
            </a:r>
          </a:p>
          <a:p>
            <a:endParaRPr lang="en-US" sz="4000" baseline="30000" dirty="0" smtClean="0"/>
          </a:p>
          <a:p>
            <a:r>
              <a:rPr lang="en-US" sz="4000" dirty="0" smtClean="0"/>
              <a:t>Volume =  16.51 cm</a:t>
            </a:r>
            <a:r>
              <a:rPr lang="en-US" sz="4000" baseline="30000" dirty="0" smtClean="0"/>
              <a:t>3</a:t>
            </a:r>
            <a:endParaRPr lang="en-US" sz="4000" baseline="30000" dirty="0"/>
          </a:p>
        </p:txBody>
      </p:sp>
      <p:sp>
        <p:nvSpPr>
          <p:cNvPr id="5" name="Rectangle 4"/>
          <p:cNvSpPr/>
          <p:nvPr/>
        </p:nvSpPr>
        <p:spPr>
          <a:xfrm>
            <a:off x="457200" y="3596105"/>
            <a:ext cx="7791116" cy="22689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1" y="4839368"/>
            <a:ext cx="5518484" cy="16443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VERSUS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5849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   Objects made up of steel or concrete always have more mass than objects made up of </a:t>
            </a:r>
            <a:r>
              <a:rPr lang="en-US" dirty="0" err="1" smtClean="0"/>
              <a:t>styrofoam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TRUE OR </a:t>
            </a:r>
            <a:r>
              <a:rPr lang="en-US" dirty="0" smtClean="0">
                <a:solidFill>
                  <a:schemeClr val="accent2"/>
                </a:solidFill>
              </a:rPr>
              <a:t>FALSE? It depends on the volume of the item you </a:t>
            </a:r>
            <a:r>
              <a:rPr lang="en-US" dirty="0" smtClean="0">
                <a:solidFill>
                  <a:schemeClr val="accent2"/>
                </a:solidFill>
              </a:rPr>
              <a:t>have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7.67 cm</a:t>
            </a:r>
            <a:r>
              <a:rPr lang="en-US" baseline="30000" dirty="0" smtClean="0">
                <a:solidFill>
                  <a:schemeClr val="accent2"/>
                </a:solidFill>
              </a:rPr>
              <a:t>3</a:t>
            </a:r>
            <a:r>
              <a:rPr lang="en-US" dirty="0" smtClean="0">
                <a:solidFill>
                  <a:schemeClr val="accent2"/>
                </a:solidFill>
              </a:rPr>
              <a:t> of </a:t>
            </a:r>
            <a:r>
              <a:rPr lang="en-US" dirty="0" err="1" smtClean="0">
                <a:solidFill>
                  <a:schemeClr val="accent2"/>
                </a:solidFill>
              </a:rPr>
              <a:t>styrofoam</a:t>
            </a:r>
            <a:r>
              <a:rPr lang="en-US" dirty="0" smtClean="0">
                <a:solidFill>
                  <a:schemeClr val="accent2"/>
                </a:solidFill>
              </a:rPr>
              <a:t> has the same mass as 1 </a:t>
            </a:r>
            <a:r>
              <a:rPr lang="en-US" dirty="0" smtClean="0">
                <a:solidFill>
                  <a:schemeClr val="accent2"/>
                </a:solidFill>
              </a:rPr>
              <a:t>cm</a:t>
            </a:r>
            <a:r>
              <a:rPr lang="en-US" baseline="30000" dirty="0" smtClean="0">
                <a:solidFill>
                  <a:schemeClr val="accent2"/>
                </a:solidFill>
              </a:rPr>
              <a:t>3</a:t>
            </a:r>
            <a:r>
              <a:rPr lang="en-US" dirty="0" smtClean="0">
                <a:solidFill>
                  <a:schemeClr val="accent2"/>
                </a:solidFill>
              </a:rPr>
              <a:t> of steel (</a:t>
            </a:r>
            <a:r>
              <a:rPr lang="en-US" dirty="0" err="1" smtClean="0">
                <a:solidFill>
                  <a:schemeClr val="accent2"/>
                </a:solidFill>
              </a:rPr>
              <a:t>d</a:t>
            </a:r>
            <a:r>
              <a:rPr lang="en-US" dirty="0" smtClean="0">
                <a:solidFill>
                  <a:schemeClr val="accent2"/>
                </a:solidFill>
              </a:rPr>
              <a:t>=8.05)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Styrofoam </a:t>
            </a:r>
            <a:r>
              <a:rPr lang="en-US" dirty="0" err="1" smtClean="0"/>
              <a:t>d</a:t>
            </a:r>
            <a:r>
              <a:rPr lang="en-US" dirty="0" smtClean="0"/>
              <a:t> = 1.05 g/</a:t>
            </a:r>
            <a:r>
              <a:rPr lang="en-US" dirty="0" smtClean="0">
                <a:solidFill>
                  <a:srgbClr val="000000"/>
                </a:solidFill>
              </a:rPr>
              <a:t>cm</a:t>
            </a:r>
            <a:r>
              <a:rPr lang="en-US" baseline="30000" dirty="0" smtClean="0">
                <a:solidFill>
                  <a:srgbClr val="000000"/>
                </a:solidFill>
              </a:rPr>
              <a:t>3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/>
              <a:t>Steel </a:t>
            </a:r>
            <a:r>
              <a:rPr lang="en-US" dirty="0" err="1" smtClean="0"/>
              <a:t>d</a:t>
            </a:r>
            <a:r>
              <a:rPr lang="en-US" dirty="0" smtClean="0"/>
              <a:t> = 7.75 and 8.05</a:t>
            </a:r>
            <a:r>
              <a:rPr lang="en-US" dirty="0" smtClean="0"/>
              <a:t> g</a:t>
            </a:r>
            <a:r>
              <a:rPr lang="en-US" dirty="0" smtClean="0">
                <a:solidFill>
                  <a:srgbClr val="000000"/>
                </a:solidFill>
              </a:rPr>
              <a:t>/cm</a:t>
            </a:r>
            <a:r>
              <a:rPr lang="en-US" baseline="30000" dirty="0" smtClean="0">
                <a:solidFill>
                  <a:srgbClr val="000000"/>
                </a:solidFill>
              </a:rPr>
              <a:t>3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Large objects always have more mass than small objects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TRUE OR </a:t>
            </a:r>
            <a:r>
              <a:rPr lang="en-US" dirty="0" smtClean="0">
                <a:solidFill>
                  <a:srgbClr val="C0504D"/>
                </a:solidFill>
              </a:rPr>
              <a:t>FALSE? Think about a soccer ball versus a bocce ball!</a:t>
            </a:r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WHAT IS MASS?</a:t>
            </a:r>
          </a:p>
          <a:p>
            <a:endParaRPr lang="en-US" sz="1800" dirty="0" smtClean="0"/>
          </a:p>
          <a:p>
            <a:r>
              <a:rPr lang="en-US" sz="1800" dirty="0" smtClean="0"/>
              <a:t>WHAT IS SIZE?</a:t>
            </a:r>
          </a:p>
          <a:p>
            <a:endParaRPr lang="en-US" sz="1800" dirty="0" smtClean="0"/>
          </a:p>
          <a:p>
            <a:r>
              <a:rPr lang="en-US" sz="1800" dirty="0" smtClean="0"/>
              <a:t>Objects are made up of “stuff” called matter. Besides taking up space and having energy, a basic property of matter is MASS</a:t>
            </a:r>
          </a:p>
          <a:p>
            <a:endParaRPr lang="en-US" sz="1800" dirty="0" smtClean="0"/>
          </a:p>
          <a:p>
            <a:r>
              <a:rPr lang="en-US" sz="1800" dirty="0" smtClean="0"/>
              <a:t>This is the amount of matter an object has or an object is made up of!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3248526" y="1657684"/>
            <a:ext cx="5438274" cy="27271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65513" y="5681579"/>
            <a:ext cx="5221287" cy="11764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75257" y="1657684"/>
            <a:ext cx="5842000" cy="17913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8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4958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08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990600"/>
            <a:ext cx="37338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08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4965700"/>
            <a:ext cx="29972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Nature of Science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0" y="1417638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 smtClean="0">
                <a:solidFill>
                  <a:schemeClr val="accent2"/>
                </a:solidFill>
              </a:rPr>
              <a:t>VOLUME</a:t>
            </a:r>
            <a:r>
              <a:rPr lang="en-US" dirty="0" smtClean="0"/>
              <a:t>: amount of </a:t>
            </a:r>
            <a:r>
              <a:rPr lang="en-US" dirty="0" smtClean="0"/>
              <a:t>space a                         </a:t>
            </a:r>
            <a:r>
              <a:rPr lang="en-US" dirty="0" smtClean="0"/>
              <a:t>a substance or an object occupies.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SI Base </a:t>
            </a:r>
            <a:r>
              <a:rPr lang="en-US" dirty="0" smtClean="0"/>
              <a:t>unit: liter (L</a:t>
            </a:r>
            <a:r>
              <a:rPr lang="en-US" dirty="0" smtClean="0"/>
              <a:t>)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can be measured in </a:t>
            </a:r>
            <a:r>
              <a:rPr lang="en-US" dirty="0" err="1" smtClean="0"/>
              <a:t>mL</a:t>
            </a:r>
            <a:r>
              <a:rPr lang="en-US" dirty="0" smtClean="0"/>
              <a:t>, cm</a:t>
            </a:r>
            <a:r>
              <a:rPr lang="en-US" baseline="30000" dirty="0" smtClean="0"/>
              <a:t>3</a:t>
            </a:r>
            <a:r>
              <a:rPr lang="en-US" dirty="0" smtClean="0"/>
              <a:t>, m</a:t>
            </a:r>
            <a:r>
              <a:rPr lang="en-US" baseline="30000" dirty="0" smtClean="0"/>
              <a:t>3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Tools:  metric ruler (solids) or graduated cylinder (</a:t>
            </a:r>
            <a:r>
              <a:rPr lang="en-US" dirty="0" smtClean="0"/>
              <a:t>liquids, irregularly shaped solids)</a:t>
            </a:r>
            <a:r>
              <a:rPr lang="en-US" dirty="0" smtClean="0"/>
              <a:t>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Volume</a:t>
            </a:r>
            <a:r>
              <a:rPr lang="en-US" dirty="0" smtClean="0"/>
              <a:t> of a </a:t>
            </a:r>
            <a:r>
              <a:rPr lang="en-US" dirty="0" smtClean="0"/>
              <a:t> rectangle</a:t>
            </a:r>
            <a:r>
              <a:rPr lang="en-US" dirty="0" smtClean="0"/>
              <a:t>= </a:t>
            </a:r>
            <a:r>
              <a:rPr lang="en-US" dirty="0" smtClean="0"/>
              <a:t>Length </a:t>
            </a:r>
            <a:r>
              <a:rPr lang="en-US" dirty="0" err="1" smtClean="0"/>
              <a:t>x</a:t>
            </a:r>
            <a:r>
              <a:rPr lang="en-US" dirty="0" smtClean="0"/>
              <a:t> Width </a:t>
            </a:r>
            <a:r>
              <a:rPr lang="en-US" dirty="0" err="1" smtClean="0"/>
              <a:t>x</a:t>
            </a:r>
            <a:r>
              <a:rPr lang="en-US" dirty="0" smtClean="0"/>
              <a:t> Height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063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57150"/>
            <a:ext cx="8991600" cy="6743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78226" y="3359677"/>
            <a:ext cx="198957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V=</a:t>
            </a:r>
            <a:r>
              <a:rPr lang="en-US" sz="3200" dirty="0" err="1" smtClean="0"/>
              <a:t>l</a:t>
            </a:r>
            <a:r>
              <a:rPr lang="en-US" sz="3200" dirty="0" smtClean="0"/>
              <a:t> </a:t>
            </a:r>
            <a:r>
              <a:rPr lang="en-US" sz="1600" dirty="0" err="1" smtClean="0"/>
              <a:t>x</a:t>
            </a:r>
            <a:r>
              <a:rPr lang="en-US" sz="3200" dirty="0" smtClean="0"/>
              <a:t> </a:t>
            </a:r>
            <a:r>
              <a:rPr lang="en-US" sz="3200" dirty="0" err="1" smtClean="0"/>
              <a:t>w</a:t>
            </a:r>
            <a:r>
              <a:rPr lang="en-US" sz="3200" dirty="0" smtClean="0"/>
              <a:t> </a:t>
            </a:r>
            <a:r>
              <a:rPr lang="en-US" sz="1600" dirty="0" err="1" smtClean="0"/>
              <a:t>x</a:t>
            </a:r>
            <a:r>
              <a:rPr lang="en-US" sz="3200" dirty="0" smtClean="0"/>
              <a:t> </a:t>
            </a:r>
            <a:r>
              <a:rPr lang="en-US" sz="3200" dirty="0" err="1" smtClean="0"/>
              <a:t>h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083650" y="4452777"/>
            <a:ext cx="18006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Can be measured</a:t>
            </a:r>
          </a:p>
          <a:p>
            <a:r>
              <a:rPr lang="en-US" sz="2400" b="1" dirty="0" smtClean="0"/>
              <a:t>In cm</a:t>
            </a:r>
            <a:r>
              <a:rPr lang="en-US" sz="2400" b="1" baseline="30000" dirty="0" smtClean="0"/>
              <a:t>3,</a:t>
            </a:r>
            <a:r>
              <a:rPr lang="en-US" sz="2400" b="1" dirty="0" smtClean="0"/>
              <a:t> ft</a:t>
            </a:r>
            <a:r>
              <a:rPr lang="en-US" sz="2400" b="1" baseline="30000" dirty="0" smtClean="0"/>
              <a:t>3, </a:t>
            </a:r>
            <a:r>
              <a:rPr lang="en-US" sz="2400" b="1" dirty="0" smtClean="0"/>
              <a:t>m</a:t>
            </a:r>
            <a:r>
              <a:rPr lang="en-US" sz="2400" b="1" baseline="30000" dirty="0" smtClean="0"/>
              <a:t>3 </a:t>
            </a:r>
            <a:r>
              <a:rPr lang="en-US" sz="2400" b="1" dirty="0" smtClean="0"/>
              <a:t>etc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3984897"/>
            <a:ext cx="191569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b="1" dirty="0" smtClean="0"/>
              <a:t>V=πr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h</a:t>
            </a:r>
          </a:p>
          <a:p>
            <a:r>
              <a:rPr lang="en-US" sz="2400" b="1" dirty="0" smtClean="0"/>
              <a:t>     OR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4" descr="10mlgr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03976"/>
            <a:ext cx="5029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003224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676400"/>
            <a:ext cx="502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5400" y="1219200"/>
            <a:ext cx="14456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6.61 </a:t>
            </a:r>
            <a:r>
              <a:rPr lang="en-US" sz="3200" b="1" dirty="0" smtClean="0"/>
              <a:t>ml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5715000"/>
            <a:ext cx="14456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52.9 </a:t>
            </a:r>
            <a:r>
              <a:rPr lang="en-US" sz="3200" b="1" dirty="0" smtClean="0"/>
              <a:t>ml</a:t>
            </a:r>
            <a:endParaRPr lang="en-US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1295400" y="1405692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715000" y="5715000"/>
            <a:ext cx="1524000" cy="584776"/>
          </a:xfrm>
          <a:prstGeom prst="rect">
            <a:avLst/>
          </a:prstGeom>
          <a:solidFill>
            <a:srgbClr val="44EB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6410" y="257200"/>
            <a:ext cx="6865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Can be measured in L (liters) or  </a:t>
            </a:r>
            <a:r>
              <a:rPr lang="en-US" sz="3600" dirty="0" err="1" smtClean="0"/>
              <a:t>mL</a:t>
            </a:r>
            <a:r>
              <a:rPr lang="en-US" sz="3600" dirty="0" smtClean="0"/>
              <a:t> (milliliters)</a:t>
            </a:r>
            <a:endParaRPr lang="en-US" sz="3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9819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467600" cy="1143000"/>
          </a:xfrm>
        </p:spPr>
        <p:txBody>
          <a:bodyPr/>
          <a:lstStyle/>
          <a:p>
            <a:r>
              <a:rPr lang="en-US" dirty="0" smtClean="0"/>
              <a:t>The Nature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20724"/>
            <a:ext cx="7467600" cy="4873752"/>
          </a:xfrm>
        </p:spPr>
        <p:txBody>
          <a:bodyPr/>
          <a:lstStyle/>
          <a:p>
            <a:pPr marL="514350" indent="-514350">
              <a:buSzPct val="100000"/>
              <a:buNone/>
            </a:pPr>
            <a:r>
              <a:rPr lang="en-US" dirty="0" smtClean="0"/>
              <a:t>C. Density : amount of matter contained by a given volume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127500"/>
            <a:ext cx="1905000" cy="2730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657600"/>
            <a:ext cx="3454400" cy="1841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5400" y="4940300"/>
            <a:ext cx="2768600" cy="1917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0411" y="2203116"/>
            <a:ext cx="3657604" cy="121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9800" y="5499100"/>
            <a:ext cx="416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 30 rock</a:t>
            </a:r>
            <a:r>
              <a:rPr lang="en-US" dirty="0" smtClean="0"/>
              <a:t> – </a:t>
            </a:r>
            <a:r>
              <a:rPr lang="en-US" dirty="0" err="1" smtClean="0"/>
              <a:t>youtube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=zKMDl9P3goI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751" y="1109175"/>
            <a:ext cx="6484641" cy="4210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Archimedes and the gold crown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4377" y="1987877"/>
            <a:ext cx="3679623" cy="36796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1225688"/>
            <a:ext cx="5996856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Exposed false manufacturing of gold crowns using the density of gold and silver as his evidence. Silver crown with the same mass would have a larger volume and displace more water because it has a lower density than gold. The manufacturer was replacing gold with less expensive silver!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15791</TotalTime>
  <Words>749</Words>
  <Application>Microsoft Macintosh PowerPoint</Application>
  <PresentationFormat>On-screen Show (4:3)</PresentationFormat>
  <Paragraphs>99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DENSITY</vt:lpstr>
      <vt:lpstr>A. MASS</vt:lpstr>
      <vt:lpstr>MASS VERSUS SIZE</vt:lpstr>
      <vt:lpstr>The Nature of Science</vt:lpstr>
      <vt:lpstr>Slide 5</vt:lpstr>
      <vt:lpstr>Slide 6</vt:lpstr>
      <vt:lpstr>The Nature of Matter</vt:lpstr>
      <vt:lpstr>Slide 8</vt:lpstr>
      <vt:lpstr>Archimedes and the gold crown</vt:lpstr>
      <vt:lpstr>Density of water</vt:lpstr>
      <vt:lpstr>Sink or float</vt:lpstr>
      <vt:lpstr>Density column </vt:lpstr>
      <vt:lpstr>Why do ships float?</vt:lpstr>
      <vt:lpstr>Slide 14</vt:lpstr>
      <vt:lpstr>Density triangle</vt:lpstr>
      <vt:lpstr>The Nature of Matter</vt:lpstr>
      <vt:lpstr>The Nature of Matter</vt:lpstr>
      <vt:lpstr>The Nature of Matter</vt:lpstr>
      <vt:lpstr>The Nature of Matter</vt:lpstr>
      <vt:lpstr>The Nature of Matter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</dc:title>
  <dc:creator>Kelcie Ellis</dc:creator>
  <cp:lastModifiedBy>Kelcie Ellis</cp:lastModifiedBy>
  <cp:revision>22</cp:revision>
  <cp:lastPrinted>2013-12-13T15:33:16Z</cp:lastPrinted>
  <dcterms:created xsi:type="dcterms:W3CDTF">2014-01-03T17:01:35Z</dcterms:created>
  <dcterms:modified xsi:type="dcterms:W3CDTF">2014-01-09T01:17:33Z</dcterms:modified>
</cp:coreProperties>
</file>